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0" r:id="rId3"/>
    <p:sldId id="258" r:id="rId4"/>
    <p:sldId id="259" r:id="rId5"/>
    <p:sldId id="265" r:id="rId6"/>
    <p:sldId id="269" r:id="rId7"/>
    <p:sldId id="260" r:id="rId8"/>
    <p:sldId id="268" r:id="rId9"/>
    <p:sldId id="257" r:id="rId10"/>
    <p:sldId id="261" r:id="rId11"/>
    <p:sldId id="262" r:id="rId12"/>
    <p:sldId id="263" r:id="rId13"/>
    <p:sldId id="266"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23" autoAdjust="0"/>
    <p:restoredTop sz="94671" autoAdjust="0"/>
  </p:normalViewPr>
  <p:slideViewPr>
    <p:cSldViewPr>
      <p:cViewPr varScale="1">
        <p:scale>
          <a:sx n="100" d="100"/>
          <a:sy n="100" d="100"/>
        </p:scale>
        <p:origin x="-84" y="-2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05.04.2020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spd="slow">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05.04.2020</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transition spd="slow">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05.04.2020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spd="slow">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spd="slow">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05.04.2020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transition spd="slow">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05.04.2020</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transition spd="slow">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05.04.2020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05.04.2020</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transition spd="slow">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05.04.2020</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transition spd="slow">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05.04.2020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pull dir="d"/>
  </p:transition>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28596" y="500042"/>
            <a:ext cx="8229600" cy="3714776"/>
          </a:xfrm>
        </p:spPr>
        <p:txBody>
          <a:bodyPr>
            <a:normAutofit/>
          </a:bodyPr>
          <a:lstStyle/>
          <a:p>
            <a:pPr algn="ctr"/>
            <a:r>
              <a:rPr lang="ru-RU" sz="6000" dirty="0" smtClean="0">
                <a:solidFill>
                  <a:srgbClr val="00B050"/>
                </a:solidFill>
                <a:latin typeface="Times New Roman" pitchFamily="18" charset="0"/>
                <a:cs typeface="Times New Roman" pitchFamily="18" charset="0"/>
              </a:rPr>
              <a:t>«</a:t>
            </a:r>
            <a:r>
              <a:rPr lang="ru-RU" sz="6000" dirty="0" err="1" smtClean="0">
                <a:solidFill>
                  <a:srgbClr val="00B050"/>
                </a:solidFill>
                <a:latin typeface="Times New Roman" pitchFamily="18" charset="0"/>
                <a:cs typeface="Times New Roman" pitchFamily="18" charset="0"/>
              </a:rPr>
              <a:t>Табын</a:t>
            </a:r>
            <a:r>
              <a:rPr lang="ru-RU" sz="6000" dirty="0" smtClean="0">
                <a:solidFill>
                  <a:srgbClr val="00B050"/>
                </a:solidFill>
                <a:latin typeface="Times New Roman" pitchFamily="18" charset="0"/>
                <a:cs typeface="Times New Roman" pitchFamily="18" charset="0"/>
              </a:rPr>
              <a:t>  </a:t>
            </a:r>
            <a:r>
              <a:rPr lang="ru-RU" sz="6000" dirty="0" err="1" smtClean="0">
                <a:solidFill>
                  <a:srgbClr val="00B050"/>
                </a:solidFill>
                <a:latin typeface="Times New Roman" pitchFamily="18" charset="0"/>
                <a:cs typeface="Times New Roman" pitchFamily="18" charset="0"/>
              </a:rPr>
              <a:t>янында</a:t>
            </a:r>
            <a:r>
              <a:rPr lang="ru-RU" sz="6000" dirty="0" smtClean="0">
                <a:solidFill>
                  <a:srgbClr val="00B050"/>
                </a:solidFill>
                <a:latin typeface="Times New Roman" pitchFamily="18" charset="0"/>
                <a:cs typeface="Times New Roman" pitchFamily="18" charset="0"/>
              </a:rPr>
              <a:t>» </a:t>
            </a:r>
            <a:br>
              <a:rPr lang="ru-RU" sz="6000" dirty="0" smtClean="0">
                <a:solidFill>
                  <a:srgbClr val="00B050"/>
                </a:solidFill>
                <a:latin typeface="Times New Roman" pitchFamily="18" charset="0"/>
                <a:cs typeface="Times New Roman" pitchFamily="18" charset="0"/>
              </a:rPr>
            </a:br>
            <a:r>
              <a:rPr lang="ru-RU" sz="6000" dirty="0" smtClean="0">
                <a:solidFill>
                  <a:srgbClr val="00B050"/>
                </a:solidFill>
                <a:latin typeface="Times New Roman" pitchFamily="18" charset="0"/>
                <a:cs typeface="Times New Roman" pitchFamily="18" charset="0"/>
              </a:rPr>
              <a:t> </a:t>
            </a:r>
            <a:r>
              <a:rPr lang="ru-RU" sz="6000" dirty="0" err="1" smtClean="0">
                <a:solidFill>
                  <a:srgbClr val="00B050"/>
                </a:solidFill>
                <a:latin typeface="Times New Roman" pitchFamily="18" charset="0"/>
                <a:cs typeface="Times New Roman" pitchFamily="18" charset="0"/>
              </a:rPr>
              <a:t>хикәясендә тәрбия  проблемасының куелышы</a:t>
            </a:r>
            <a:r>
              <a:rPr lang="ru-RU" sz="4800" dirty="0" smtClean="0">
                <a:solidFill>
                  <a:srgbClr val="00B050"/>
                </a:solidFill>
                <a:latin typeface="Times New Roman" pitchFamily="18" charset="0"/>
                <a:cs typeface="Times New Roman" pitchFamily="18" charset="0"/>
              </a:rPr>
              <a:t>.</a:t>
            </a:r>
            <a:endParaRPr lang="ru-RU" sz="4800" dirty="0">
              <a:solidFill>
                <a:srgbClr val="00B050"/>
              </a:solidFill>
              <a:latin typeface="Times New Roman" pitchFamily="18" charset="0"/>
              <a:cs typeface="Times New Roman" pitchFamily="18" charset="0"/>
            </a:endParaRPr>
          </a:p>
        </p:txBody>
      </p:sp>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424936" cy="6336704"/>
          </a:xfrm>
        </p:spPr>
        <p:txBody>
          <a:bodyPr>
            <a:noAutofit/>
          </a:bodyPr>
          <a:lstStyle/>
          <a:p>
            <a:r>
              <a:rPr lang="tt-RU" sz="2800" b="1" u="sng" dirty="0" smtClean="0">
                <a:solidFill>
                  <a:srgbClr val="FF0000"/>
                </a:solidFill>
                <a:latin typeface="Times New Roman" panose="02020603050405020304" pitchFamily="18" charset="0"/>
                <a:cs typeface="Times New Roman" panose="02020603050405020304" pitchFamily="18" charset="0"/>
              </a:rPr>
              <a:t>Табын янында</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tt-RU" sz="2800" dirty="0" smtClean="0">
                <a:solidFill>
                  <a:schemeClr val="tx1"/>
                </a:solidFill>
                <a:latin typeface="Times New Roman" panose="02020603050405020304" pitchFamily="18" charset="0"/>
                <a:cs typeface="Times New Roman" panose="02020603050405020304" pitchFamily="18" charset="0"/>
              </a:rPr>
              <a:t>Мин </a:t>
            </a:r>
            <a:r>
              <a:rPr lang="tt-RU" sz="2800" dirty="0">
                <a:solidFill>
                  <a:schemeClr val="tx1"/>
                </a:solidFill>
                <a:latin typeface="Times New Roman" panose="02020603050405020304" pitchFamily="18" charset="0"/>
                <a:cs typeface="Times New Roman" panose="02020603050405020304" pitchFamily="18" charset="0"/>
              </a:rPr>
              <a:t>кичә бер гаиләгә кунакка бардым. Табын янына хуҗа малае Саша  да утырды. Өстәл  өстендә зур савыт белән салат тора. Саша салатны үз янына куйды һәм тиз – тиз ашый башлады. Хуҗабикә безгә аш бирде: башта миңа, аннан соң Сашага. Саша башкаларны көтмәде, ашны ашый да башлады. Ул авызын чапылдатып, сөйләшә – сөйләшә ашады. Кулы белән аштан итне алды һәм өстәлгә куйды. Десертка алма бирделәр. Хуҗа малае иң зур алманы сайлап алды да табын яныннан китте. Саша киткәннән соң, өстәл өсте бик пычрак булып калды: анда ит һәм ипи валчыклары аунап ята иде. </a:t>
            </a:r>
            <a:r>
              <a:rPr lang="ru-RU" sz="2800" dirty="0">
                <a:solidFill>
                  <a:schemeClr val="tx1"/>
                </a:solidFill>
              </a:rPr>
              <a:t/>
            </a:r>
            <a:br>
              <a:rPr lang="ru-RU" sz="2800" dirty="0">
                <a:solidFill>
                  <a:schemeClr val="tx1"/>
                </a:solidFill>
              </a:rPr>
            </a:br>
            <a:endParaRPr lang="ru-RU" sz="2800" dirty="0">
              <a:solidFill>
                <a:schemeClr val="tx1"/>
              </a:solidFill>
            </a:endParaRPr>
          </a:p>
        </p:txBody>
      </p:sp>
    </p:spTree>
    <p:extLst>
      <p:ext uri="{BB962C8B-B14F-4D97-AF65-F5344CB8AC3E}">
        <p14:creationId xmlns:p14="http://schemas.microsoft.com/office/powerpoint/2010/main" val="2666293337"/>
      </p:ext>
    </p:extLst>
  </p:cSld>
  <p:clrMapOvr>
    <a:masterClrMapping/>
  </p:clrMapOvr>
  <p:transition spd="slow">
    <p:pull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685800" y="214291"/>
            <a:ext cx="7772400" cy="785817"/>
          </a:xfrm>
        </p:spPr>
        <p:txBody>
          <a:bodyPr>
            <a:noAutofit/>
          </a:bodyPr>
          <a:lstStyle/>
          <a:p>
            <a:pPr algn="ctr"/>
            <a:r>
              <a:rPr lang="tt-RU" sz="6000" dirty="0" smtClean="0">
                <a:solidFill>
                  <a:schemeClr val="accent1">
                    <a:lumMod val="75000"/>
                  </a:schemeClr>
                </a:solidFill>
                <a:latin typeface="Monotype Corsiva" pitchFamily="66" charset="0"/>
              </a:rPr>
              <a:t>Тест:</a:t>
            </a:r>
            <a:endParaRPr lang="ru-RU" sz="6000" dirty="0">
              <a:solidFill>
                <a:schemeClr val="accent1">
                  <a:lumMod val="75000"/>
                </a:schemeClr>
              </a:solidFill>
              <a:latin typeface="Monotype Corsiva" pitchFamily="66" charset="0"/>
            </a:endParaRPr>
          </a:p>
        </p:txBody>
      </p:sp>
      <p:sp>
        <p:nvSpPr>
          <p:cNvPr id="4" name="Подзаголовок 3"/>
          <p:cNvSpPr>
            <a:spLocks noGrp="1"/>
          </p:cNvSpPr>
          <p:nvPr>
            <p:ph type="subTitle" idx="1"/>
          </p:nvPr>
        </p:nvSpPr>
        <p:spPr>
          <a:xfrm>
            <a:off x="785786" y="1071546"/>
            <a:ext cx="7500990" cy="4929222"/>
          </a:xfrm>
        </p:spPr>
        <p:txBody>
          <a:bodyPr>
            <a:noAutofit/>
          </a:bodyPr>
          <a:lstStyle/>
          <a:p>
            <a:pPr algn="l"/>
            <a:r>
              <a:rPr lang="tt-RU" sz="2000" dirty="0" smtClean="0">
                <a:solidFill>
                  <a:schemeClr val="tx1"/>
                </a:solidFill>
                <a:latin typeface="Times New Roman" pitchFamily="18" charset="0"/>
                <a:cs typeface="Times New Roman" pitchFamily="18" charset="0"/>
              </a:rPr>
              <a:t>1)Мин кичә бер гаиләгә кунакка бардым.</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Мин бүген бер гаиләгә кунакка барам.</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2)Табын янына хуҗа малае Саша утырмады.</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Табын янына хуҗа малае Саша утырды.</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3)Өстәл өстендә  зур савыт белән салат тора.</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Өстәл өстендә  зур савыт белән җиләк – җимеш тора.</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4)Саша салатны ашамады.</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Саша салатны тиз- тиз  ашады.</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5)Ул әкрен генә, ашыкмыйча ашады.</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Ул авызын чапылдатып, сөйләшә – сөйләшә ашады.</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6) Хуҗа малае иң зур алманы сайлап алды да табын яныннан китте.</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Хуҗа малае иң зур  әфлисунны сайлап алды.</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7) Саша киткәннән соң, өстәл өсте бик пычрак булып калды.</a:t>
            </a:r>
            <a:endParaRPr lang="ru-RU" sz="2000" dirty="0" smtClean="0">
              <a:solidFill>
                <a:schemeClr val="tx1"/>
              </a:solidFill>
              <a:latin typeface="Times New Roman" pitchFamily="18" charset="0"/>
              <a:cs typeface="Times New Roman" pitchFamily="18" charset="0"/>
            </a:endParaRPr>
          </a:p>
          <a:p>
            <a:pPr algn="l"/>
            <a:r>
              <a:rPr lang="tt-RU" sz="2000" dirty="0" smtClean="0">
                <a:solidFill>
                  <a:schemeClr val="tx1"/>
                </a:solidFill>
                <a:latin typeface="Times New Roman" pitchFamily="18" charset="0"/>
                <a:cs typeface="Times New Roman" pitchFamily="18" charset="0"/>
              </a:rPr>
              <a:t>Саша өстәл өстен сөртеп китте.</a:t>
            </a:r>
            <a:endParaRPr lang="ru-RU" sz="2000" dirty="0" smtClean="0">
              <a:solidFill>
                <a:schemeClr val="tx1"/>
              </a:solidFill>
              <a:latin typeface="Times New Roman" pitchFamily="18" charset="0"/>
              <a:cs typeface="Times New Roman" pitchFamily="18" charset="0"/>
            </a:endParaRPr>
          </a:p>
          <a:p>
            <a:pPr algn="l"/>
            <a:endParaRPr lang="ru-RU" sz="2000" dirty="0">
              <a:latin typeface="Times New Roman" pitchFamily="18" charset="0"/>
              <a:cs typeface="Times New Roman" pitchFamily="18" charset="0"/>
            </a:endParaRP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2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2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20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20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20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fade">
                                      <p:cBhvr>
                                        <p:cTn id="57" dur="20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11" end="11"/>
                                            </p:txEl>
                                          </p:spTgt>
                                        </p:tgtEl>
                                        <p:attrNameLst>
                                          <p:attrName>style.visibility</p:attrName>
                                        </p:attrNameLst>
                                      </p:cBhvr>
                                      <p:to>
                                        <p:strVal val="visible"/>
                                      </p:to>
                                    </p:set>
                                    <p:animEffect transition="in" filter="fade">
                                      <p:cBhvr>
                                        <p:cTn id="62" dur="2000"/>
                                        <p:tgtEl>
                                          <p:spTgt spid="4">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Effect transition="in" filter="fade">
                                      <p:cBhvr>
                                        <p:cTn id="67" dur="2000"/>
                                        <p:tgtEl>
                                          <p:spTgt spid="4">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13" end="13"/>
                                            </p:txEl>
                                          </p:spTgt>
                                        </p:tgtEl>
                                        <p:attrNameLst>
                                          <p:attrName>style.visibility</p:attrName>
                                        </p:attrNameLst>
                                      </p:cBhvr>
                                      <p:to>
                                        <p:strVal val="visible"/>
                                      </p:to>
                                    </p:set>
                                    <p:animEffect transition="in" filter="fade">
                                      <p:cBhvr>
                                        <p:cTn id="72" dur="20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tt-RU" sz="5400" dirty="0" smtClean="0">
                <a:solidFill>
                  <a:srgbClr val="00B0F0"/>
                </a:solidFill>
                <a:latin typeface="Times New Roman" pitchFamily="18" charset="0"/>
                <a:cs typeface="Times New Roman" pitchFamily="18" charset="0"/>
              </a:rPr>
              <a:t>Үз- үзеңне тикшер:</a:t>
            </a:r>
            <a:endParaRPr lang="ru-RU" sz="5400" dirty="0">
              <a:solidFill>
                <a:srgbClr val="00B0F0"/>
              </a:solidFill>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fontScale="85000" lnSpcReduction="20000"/>
          </a:bodyPr>
          <a:lstStyle/>
          <a:p>
            <a:pPr>
              <a:buNone/>
            </a:pPr>
            <a:r>
              <a:rPr lang="tt-RU" dirty="0" smtClean="0">
                <a:latin typeface="Times New Roman" pitchFamily="18" charset="0"/>
                <a:cs typeface="Times New Roman" pitchFamily="18" charset="0"/>
              </a:rPr>
              <a:t>1)  </a:t>
            </a:r>
            <a:r>
              <a:rPr lang="tt-RU" dirty="0" smtClean="0">
                <a:solidFill>
                  <a:srgbClr val="FF0000"/>
                </a:solidFill>
                <a:latin typeface="Times New Roman" pitchFamily="18" charset="0"/>
                <a:cs typeface="Times New Roman" pitchFamily="18" charset="0"/>
              </a:rPr>
              <a:t>Мин кичә бер гаиләгә кунакка бардым.</a:t>
            </a:r>
            <a:endParaRPr lang="ru-RU" dirty="0" smtClean="0">
              <a:solidFill>
                <a:srgbClr val="FF0000"/>
              </a:solidFill>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     Мин бүген бер гаиләгә кунакка барам.</a:t>
            </a:r>
            <a:endParaRPr lang="ru-RU" dirty="0" smtClean="0">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2)  Табын янына хуҗа малае Саша утырмады.</a:t>
            </a:r>
            <a:endParaRPr lang="ru-RU" dirty="0" smtClean="0">
              <a:latin typeface="Times New Roman" pitchFamily="18" charset="0"/>
              <a:cs typeface="Times New Roman" pitchFamily="18" charset="0"/>
            </a:endParaRPr>
          </a:p>
          <a:p>
            <a:pPr>
              <a:buNone/>
            </a:pPr>
            <a:r>
              <a:rPr lang="tt-RU" dirty="0" smtClean="0">
                <a:solidFill>
                  <a:srgbClr val="FF0000"/>
                </a:solidFill>
                <a:latin typeface="Times New Roman" pitchFamily="18" charset="0"/>
                <a:cs typeface="Times New Roman" pitchFamily="18" charset="0"/>
              </a:rPr>
              <a:t>     Табын янына хуҗа малае Саша утырды.</a:t>
            </a:r>
            <a:endParaRPr lang="ru-RU" dirty="0" smtClean="0">
              <a:solidFill>
                <a:srgbClr val="FF0000"/>
              </a:solidFill>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3) </a:t>
            </a:r>
            <a:r>
              <a:rPr lang="tt-RU" dirty="0" smtClean="0">
                <a:solidFill>
                  <a:srgbClr val="FF0000"/>
                </a:solidFill>
                <a:latin typeface="Times New Roman" pitchFamily="18" charset="0"/>
                <a:cs typeface="Times New Roman" pitchFamily="18" charset="0"/>
              </a:rPr>
              <a:t>Өстәл өстендә  зур савыт белән салат тора.</a:t>
            </a:r>
            <a:endParaRPr lang="ru-RU" dirty="0" smtClean="0">
              <a:solidFill>
                <a:srgbClr val="FF0000"/>
              </a:solidFill>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   Өстәл өстендә  зур савыт белән җиләк – җимеш тора.</a:t>
            </a:r>
            <a:endParaRPr lang="ru-RU" dirty="0" smtClean="0">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4)Саша салатны ашамады.</a:t>
            </a:r>
            <a:endParaRPr lang="ru-RU" dirty="0" smtClean="0">
              <a:latin typeface="Times New Roman" pitchFamily="18" charset="0"/>
              <a:cs typeface="Times New Roman" pitchFamily="18" charset="0"/>
            </a:endParaRPr>
          </a:p>
          <a:p>
            <a:pPr>
              <a:buNone/>
            </a:pPr>
            <a:r>
              <a:rPr lang="tt-RU" dirty="0" smtClean="0">
                <a:solidFill>
                  <a:srgbClr val="FF0000"/>
                </a:solidFill>
                <a:latin typeface="Times New Roman" pitchFamily="18" charset="0"/>
                <a:cs typeface="Times New Roman" pitchFamily="18" charset="0"/>
              </a:rPr>
              <a:t>   Саша салатны тиз- тиз  ашады.</a:t>
            </a:r>
            <a:endParaRPr lang="ru-RU" dirty="0" smtClean="0">
              <a:solidFill>
                <a:srgbClr val="FF0000"/>
              </a:solidFill>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5)  Ул әкрен генә, ашыкмыйча ашады.</a:t>
            </a:r>
            <a:endParaRPr lang="ru-RU" dirty="0" smtClean="0">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     </a:t>
            </a:r>
            <a:r>
              <a:rPr lang="tt-RU" dirty="0" smtClean="0">
                <a:solidFill>
                  <a:srgbClr val="FF0000"/>
                </a:solidFill>
                <a:latin typeface="Times New Roman" pitchFamily="18" charset="0"/>
                <a:cs typeface="Times New Roman" pitchFamily="18" charset="0"/>
              </a:rPr>
              <a:t>Ул авызын чапылдатып, сөйләшә – сөйләшә ашады.</a:t>
            </a:r>
            <a:endParaRPr lang="ru-RU" dirty="0" smtClean="0">
              <a:solidFill>
                <a:srgbClr val="FF0000"/>
              </a:solidFill>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6) </a:t>
            </a:r>
            <a:r>
              <a:rPr lang="tt-RU" dirty="0" smtClean="0">
                <a:solidFill>
                  <a:srgbClr val="FF0000"/>
                </a:solidFill>
                <a:latin typeface="Times New Roman" pitchFamily="18" charset="0"/>
                <a:cs typeface="Times New Roman" pitchFamily="18" charset="0"/>
              </a:rPr>
              <a:t>Хуҗа малае иң зур алманы сайлап алды да табын яныннан китте.</a:t>
            </a:r>
            <a:endParaRPr lang="ru-RU" dirty="0" smtClean="0">
              <a:solidFill>
                <a:srgbClr val="FF0000"/>
              </a:solidFill>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    Хуҗа малае иң зур   әфлисунны  сайлап алды.</a:t>
            </a:r>
            <a:endParaRPr lang="ru-RU" dirty="0" smtClean="0">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7)   </a:t>
            </a:r>
            <a:r>
              <a:rPr lang="tt-RU" dirty="0" smtClean="0">
                <a:solidFill>
                  <a:srgbClr val="FF0000"/>
                </a:solidFill>
                <a:latin typeface="Times New Roman" pitchFamily="18" charset="0"/>
                <a:cs typeface="Times New Roman" pitchFamily="18" charset="0"/>
              </a:rPr>
              <a:t>Саша киткәннән соң, өстәл өсте бик пычрак булып калды.</a:t>
            </a:r>
            <a:endParaRPr lang="ru-RU" dirty="0" smtClean="0">
              <a:solidFill>
                <a:srgbClr val="FF0000"/>
              </a:solidFill>
              <a:latin typeface="Times New Roman" pitchFamily="18" charset="0"/>
              <a:cs typeface="Times New Roman" pitchFamily="18" charset="0"/>
            </a:endParaRPr>
          </a:p>
          <a:p>
            <a:pPr>
              <a:buNone/>
            </a:pPr>
            <a:r>
              <a:rPr lang="tt-RU" dirty="0" smtClean="0">
                <a:latin typeface="Times New Roman" pitchFamily="18" charset="0"/>
                <a:cs typeface="Times New Roman" pitchFamily="18" charset="0"/>
              </a:rPr>
              <a:t>    Саша өстәл өстен сөртеп китте.</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down)">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down)">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wipe(down)">
                                      <p:cBhvr>
                                        <p:cTn id="7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tt-RU" sz="4800" dirty="0" smtClean="0">
                <a:solidFill>
                  <a:srgbClr val="00B0F0"/>
                </a:solidFill>
              </a:rPr>
              <a:t>Әзер җаваплар:</a:t>
            </a:r>
            <a:endParaRPr lang="ru-RU" sz="4800" dirty="0">
              <a:solidFill>
                <a:srgbClr val="00B0F0"/>
              </a:solidFill>
            </a:endParaRPr>
          </a:p>
        </p:txBody>
      </p:sp>
      <p:sp>
        <p:nvSpPr>
          <p:cNvPr id="3" name="Содержимое 2"/>
          <p:cNvSpPr>
            <a:spLocks noGrp="1"/>
          </p:cNvSpPr>
          <p:nvPr>
            <p:ph sz="quarter" idx="1"/>
          </p:nvPr>
        </p:nvSpPr>
        <p:spPr/>
        <p:txBody>
          <a:bodyPr>
            <a:normAutofit/>
          </a:bodyPr>
          <a:lstStyle/>
          <a:p>
            <a:r>
              <a:rPr lang="tt-RU" sz="4000" dirty="0" smtClean="0">
                <a:latin typeface="Times New Roman" pitchFamily="18" charset="0"/>
                <a:cs typeface="Times New Roman" pitchFamily="18" charset="0"/>
              </a:rPr>
              <a:t>1.1</a:t>
            </a:r>
          </a:p>
          <a:p>
            <a:r>
              <a:rPr lang="tt-RU" sz="4000" dirty="0" smtClean="0">
                <a:latin typeface="Times New Roman" pitchFamily="18" charset="0"/>
                <a:cs typeface="Times New Roman" pitchFamily="18" charset="0"/>
              </a:rPr>
              <a:t>2.2</a:t>
            </a:r>
          </a:p>
          <a:p>
            <a:r>
              <a:rPr lang="tt-RU" sz="4000" dirty="0" smtClean="0">
                <a:latin typeface="Times New Roman" pitchFamily="18" charset="0"/>
                <a:cs typeface="Times New Roman" pitchFamily="18" charset="0"/>
              </a:rPr>
              <a:t>3.1</a:t>
            </a:r>
          </a:p>
          <a:p>
            <a:r>
              <a:rPr lang="tt-RU" sz="4000" dirty="0" smtClean="0">
                <a:latin typeface="Times New Roman" pitchFamily="18" charset="0"/>
                <a:cs typeface="Times New Roman" pitchFamily="18" charset="0"/>
              </a:rPr>
              <a:t>4.2</a:t>
            </a:r>
          </a:p>
          <a:p>
            <a:r>
              <a:rPr lang="tt-RU" sz="4000" dirty="0" smtClean="0">
                <a:latin typeface="Times New Roman" pitchFamily="18" charset="0"/>
                <a:cs typeface="Times New Roman" pitchFamily="18" charset="0"/>
              </a:rPr>
              <a:t>5.2</a:t>
            </a:r>
          </a:p>
          <a:p>
            <a:r>
              <a:rPr lang="tt-RU" sz="4000" dirty="0" smtClean="0">
                <a:latin typeface="Times New Roman" pitchFamily="18" charset="0"/>
                <a:cs typeface="Times New Roman" pitchFamily="18" charset="0"/>
              </a:rPr>
              <a:t>6.1</a:t>
            </a:r>
          </a:p>
          <a:p>
            <a:r>
              <a:rPr lang="tt-RU" sz="4000" dirty="0" smtClean="0">
                <a:latin typeface="Times New Roman" pitchFamily="18" charset="0"/>
                <a:cs typeface="Times New Roman" pitchFamily="18" charset="0"/>
              </a:rPr>
              <a:t>7.1</a:t>
            </a:r>
            <a:endParaRPr lang="ru-RU" sz="4000" dirty="0">
              <a:latin typeface="Times New Roman" pitchFamily="18" charset="0"/>
              <a:cs typeface="Times New Roman" pitchFamily="18" charset="0"/>
            </a:endParaRPr>
          </a:p>
        </p:txBody>
      </p:sp>
      <p:pic>
        <p:nvPicPr>
          <p:cNvPr id="1026" name="Picture 2" descr="C:\Users\Кашапова Айгуль\Desktop\images (1).jpg"/>
          <p:cNvPicPr>
            <a:picLocks noChangeAspect="1" noChangeArrowheads="1"/>
          </p:cNvPicPr>
          <p:nvPr/>
        </p:nvPicPr>
        <p:blipFill>
          <a:blip r:embed="rId2"/>
          <a:srcRect/>
          <a:stretch>
            <a:fillRect/>
          </a:stretch>
        </p:blipFill>
        <p:spPr bwMode="auto">
          <a:xfrm>
            <a:off x="3428992" y="1714488"/>
            <a:ext cx="4286272" cy="4286272"/>
          </a:xfrm>
          <a:prstGeom prst="rect">
            <a:avLst/>
          </a:prstGeom>
          <a:noFill/>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tt-RU" sz="4800" b="1" i="1" dirty="0" smtClean="0">
                <a:solidFill>
                  <a:srgbClr val="00B0F0"/>
                </a:solidFill>
                <a:latin typeface="Times New Roman" pitchFamily="18" charset="0"/>
                <a:cs typeface="Times New Roman" pitchFamily="18" charset="0"/>
              </a:rPr>
              <a:t>Эшләрне бәяләү:</a:t>
            </a:r>
            <a:endParaRPr lang="ru-RU" sz="4800" b="1" i="1" dirty="0">
              <a:solidFill>
                <a:srgbClr val="00B0F0"/>
              </a:solidFill>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fontScale="92500"/>
          </a:bodyPr>
          <a:lstStyle/>
          <a:p>
            <a:r>
              <a:rPr lang="tt-RU" sz="4400" b="1" dirty="0" smtClean="0"/>
              <a:t>7 җавап дөрес - «5»ле;</a:t>
            </a:r>
          </a:p>
          <a:p>
            <a:r>
              <a:rPr lang="tt-RU" sz="4400" b="1" dirty="0" smtClean="0"/>
              <a:t>5-6 җавап дөрес -  «4»ле;</a:t>
            </a:r>
          </a:p>
          <a:p>
            <a:r>
              <a:rPr lang="tt-RU" sz="4400" b="1" dirty="0" smtClean="0"/>
              <a:t>3-4 җавап дөрес -  «3»ле;</a:t>
            </a:r>
          </a:p>
          <a:p>
            <a:r>
              <a:rPr lang="tt-RU" sz="4400" b="1" dirty="0" smtClean="0"/>
              <a:t>1-2 җавап дөрес - «2»ле.</a:t>
            </a:r>
            <a:endParaRPr lang="ru-RU" sz="4400" b="1" dirty="0" smtClean="0"/>
          </a:p>
          <a:p>
            <a:endParaRPr lang="tt-RU" dirty="0" smtClean="0"/>
          </a:p>
          <a:p>
            <a:endParaRPr lang="tt-RU" dirty="0" smtClean="0"/>
          </a:p>
          <a:p>
            <a:pPr>
              <a:buNone/>
            </a:pPr>
            <a:r>
              <a:rPr lang="tt-RU" dirty="0" smtClean="0"/>
              <a:t>   </a:t>
            </a:r>
            <a:endParaRPr lang="ru-RU" dirty="0"/>
          </a:p>
        </p:txBody>
      </p:sp>
    </p:spTree>
  </p:cSld>
  <p:clrMapOvr>
    <a:masterClrMapping/>
  </p:clrMapOvr>
  <p:transition spd="slow">
    <p:pull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tt-RU" sz="4400" dirty="0" smtClean="0">
                <a:solidFill>
                  <a:srgbClr val="FF0000"/>
                </a:solidFill>
                <a:latin typeface="Times New Roman" pitchFamily="18" charset="0"/>
                <a:cs typeface="Times New Roman" pitchFamily="18" charset="0"/>
              </a:rPr>
              <a:t>Фонетик күнегү</a:t>
            </a:r>
            <a:endParaRPr lang="ru-RU" sz="4400" dirty="0">
              <a:solidFill>
                <a:srgbClr val="FF0000"/>
              </a:solidFill>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a:bodyPr>
          <a:lstStyle/>
          <a:p>
            <a:r>
              <a:rPr lang="tt-RU" sz="4400" dirty="0" smtClean="0">
                <a:latin typeface="Times New Roman" pitchFamily="18" charset="0"/>
                <a:cs typeface="Times New Roman" pitchFamily="18" charset="0"/>
              </a:rPr>
              <a:t>Тәртипле  [тәртиплэ],</a:t>
            </a:r>
            <a:r>
              <a:rPr lang="tt-RU" sz="4400" b="1" dirty="0" smtClean="0">
                <a:latin typeface="Times New Roman" pitchFamily="18" charset="0"/>
                <a:cs typeface="Times New Roman" pitchFamily="18" charset="0"/>
              </a:rPr>
              <a:t> </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Әдәпле  [әдәплэ] ,</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 Тәрбияле  [тәрбийәлэ], </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Сабыр [сабыр], </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Пөхтә  [пөхтә], </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Игътибарлы  [ихтибарлы].</a:t>
            </a:r>
            <a:endParaRPr lang="ru-RU" sz="4400" dirty="0">
              <a:latin typeface="Times New Roman" pitchFamily="18" charset="0"/>
              <a:cs typeface="Times New Roman" pitchFamily="18" charset="0"/>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939784"/>
          </a:xfrm>
        </p:spPr>
        <p:txBody>
          <a:bodyPr>
            <a:normAutofit/>
          </a:bodyPr>
          <a:lstStyle/>
          <a:p>
            <a:r>
              <a:rPr lang="tt-RU" sz="4400" dirty="0" smtClean="0">
                <a:solidFill>
                  <a:srgbClr val="FF0000"/>
                </a:solidFill>
                <a:latin typeface="Times New Roman" pitchFamily="18" charset="0"/>
                <a:cs typeface="Times New Roman" pitchFamily="18" charset="0"/>
              </a:rPr>
              <a:t>Тәрҗемә:</a:t>
            </a:r>
            <a:endParaRPr lang="ru-RU" sz="4400" dirty="0">
              <a:solidFill>
                <a:srgbClr val="FF0000"/>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457200" y="1285860"/>
            <a:ext cx="8043890" cy="5188092"/>
          </a:xfrm>
        </p:spPr>
        <p:txBody>
          <a:bodyPr>
            <a:normAutofit/>
          </a:bodyPr>
          <a:lstStyle/>
          <a:p>
            <a:r>
              <a:rPr lang="tt-RU" sz="4400" dirty="0" smtClean="0">
                <a:latin typeface="Times New Roman" pitchFamily="18" charset="0"/>
                <a:cs typeface="Times New Roman" pitchFamily="18" charset="0"/>
              </a:rPr>
              <a:t>Тәртипле – порядочный</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Әдәпле - вежливый</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Тәрбияле - воспитанный </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Сабыр - терпеливый</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Пөхтә  - опрятный</a:t>
            </a:r>
            <a:endParaRPr lang="ru-RU" sz="4400" dirty="0" smtClean="0">
              <a:latin typeface="Times New Roman" pitchFamily="18" charset="0"/>
              <a:cs typeface="Times New Roman" pitchFamily="18" charset="0"/>
            </a:endParaRPr>
          </a:p>
          <a:p>
            <a:r>
              <a:rPr lang="tt-RU" sz="4400" dirty="0" smtClean="0">
                <a:latin typeface="Times New Roman" pitchFamily="18" charset="0"/>
                <a:cs typeface="Times New Roman" pitchFamily="18" charset="0"/>
              </a:rPr>
              <a:t>Игътибарлы - внимател</a:t>
            </a:r>
            <a:r>
              <a:rPr lang="ru-RU" sz="4400" dirty="0" err="1" smtClean="0">
                <a:latin typeface="Times New Roman" pitchFamily="18" charset="0"/>
                <a:cs typeface="Times New Roman" pitchFamily="18" charset="0"/>
              </a:rPr>
              <a:t>ь</a:t>
            </a:r>
            <a:r>
              <a:rPr lang="tt-RU" sz="4400" dirty="0" smtClean="0">
                <a:latin typeface="Times New Roman" pitchFamily="18" charset="0"/>
                <a:cs typeface="Times New Roman" pitchFamily="18" charset="0"/>
              </a:rPr>
              <a:t>ный</a:t>
            </a:r>
            <a:endParaRPr lang="ru-RU" sz="4400" dirty="0">
              <a:latin typeface="Times New Roman" pitchFamily="18" charset="0"/>
              <a:cs typeface="Times New Roman" pitchFamily="18" charset="0"/>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Autofit/>
          </a:bodyPr>
          <a:lstStyle/>
          <a:p>
            <a:r>
              <a:rPr lang="tt-RU" sz="4400" dirty="0" smtClean="0">
                <a:solidFill>
                  <a:srgbClr val="FF0000"/>
                </a:solidFill>
                <a:latin typeface="Times New Roman" pitchFamily="18" charset="0"/>
                <a:cs typeface="Times New Roman" pitchFamily="18" charset="0"/>
              </a:rPr>
              <a:t>Кешеләргә хас сыйфатлар:</a:t>
            </a:r>
            <a:endParaRPr lang="ru-RU" sz="4400" dirty="0">
              <a:solidFill>
                <a:srgbClr val="FF0000"/>
              </a:solidFill>
              <a:latin typeface="Times New Roman" pitchFamily="18" charset="0"/>
              <a:cs typeface="Times New Roman" pitchFamily="18" charset="0"/>
            </a:endParaRPr>
          </a:p>
        </p:txBody>
      </p:sp>
      <p:sp>
        <p:nvSpPr>
          <p:cNvPr id="4" name="Содержимое 3"/>
          <p:cNvSpPr>
            <a:spLocks noGrp="1"/>
          </p:cNvSpPr>
          <p:nvPr>
            <p:ph sz="quarter" idx="1"/>
          </p:nvPr>
        </p:nvSpPr>
        <p:spPr/>
        <p:txBody>
          <a:bodyPr>
            <a:noAutofit/>
          </a:bodyPr>
          <a:lstStyle/>
          <a:p>
            <a:r>
              <a:rPr lang="tt-RU" sz="4000" dirty="0" smtClean="0">
                <a:latin typeface="Times New Roman" pitchFamily="18" charset="0"/>
                <a:cs typeface="Times New Roman" pitchFamily="18" charset="0"/>
              </a:rPr>
              <a:t>әдәпле</a:t>
            </a:r>
          </a:p>
          <a:p>
            <a:r>
              <a:rPr lang="tt-RU" sz="4000" dirty="0" smtClean="0">
                <a:latin typeface="Times New Roman" pitchFamily="18" charset="0"/>
                <a:cs typeface="Times New Roman" pitchFamily="18" charset="0"/>
              </a:rPr>
              <a:t>тәрбияле </a:t>
            </a:r>
          </a:p>
          <a:p>
            <a:r>
              <a:rPr lang="tt-RU" sz="4000" dirty="0" smtClean="0">
                <a:latin typeface="Times New Roman" pitchFamily="18" charset="0"/>
                <a:cs typeface="Times New Roman" pitchFamily="18" charset="0"/>
              </a:rPr>
              <a:t>сабыр</a:t>
            </a:r>
          </a:p>
          <a:p>
            <a:r>
              <a:rPr lang="tt-RU" sz="4000" dirty="0" smtClean="0">
                <a:latin typeface="Times New Roman" pitchFamily="18" charset="0"/>
                <a:cs typeface="Times New Roman" pitchFamily="18" charset="0"/>
              </a:rPr>
              <a:t> пөхтә </a:t>
            </a:r>
          </a:p>
          <a:p>
            <a:r>
              <a:rPr lang="tt-RU" sz="4000" dirty="0" smtClean="0">
                <a:latin typeface="Times New Roman" pitchFamily="18" charset="0"/>
                <a:cs typeface="Times New Roman" pitchFamily="18" charset="0"/>
              </a:rPr>
              <a:t>игътибарлы </a:t>
            </a:r>
            <a:endParaRPr lang="ru-RU" sz="4000" dirty="0">
              <a:latin typeface="Times New Roman" pitchFamily="18" charset="0"/>
              <a:cs typeface="Times New Roman" pitchFamily="18" charset="0"/>
            </a:endParaRPr>
          </a:p>
        </p:txBody>
      </p:sp>
      <p:sp>
        <p:nvSpPr>
          <p:cNvPr id="5" name="Содержимое 4"/>
          <p:cNvSpPr>
            <a:spLocks noGrp="1"/>
          </p:cNvSpPr>
          <p:nvPr>
            <p:ph sz="quarter" idx="2"/>
          </p:nvPr>
        </p:nvSpPr>
        <p:spPr/>
        <p:txBody>
          <a:bodyPr>
            <a:normAutofit/>
          </a:bodyPr>
          <a:lstStyle/>
          <a:p>
            <a:r>
              <a:rPr lang="tt-RU" sz="4000" dirty="0" smtClean="0">
                <a:latin typeface="Times New Roman" pitchFamily="18" charset="0"/>
                <a:cs typeface="Times New Roman" pitchFamily="18" charset="0"/>
              </a:rPr>
              <a:t>әдәпсез</a:t>
            </a:r>
          </a:p>
          <a:p>
            <a:r>
              <a:rPr lang="tt-RU" sz="4000" dirty="0" smtClean="0">
                <a:latin typeface="Times New Roman" pitchFamily="18" charset="0"/>
                <a:cs typeface="Times New Roman" pitchFamily="18" charset="0"/>
              </a:rPr>
              <a:t>тәрбиясез</a:t>
            </a:r>
          </a:p>
          <a:p>
            <a:r>
              <a:rPr lang="tt-RU" sz="4000" dirty="0" smtClean="0">
                <a:latin typeface="Times New Roman" pitchFamily="18" charset="0"/>
                <a:cs typeface="Times New Roman" pitchFamily="18" charset="0"/>
              </a:rPr>
              <a:t>сабырсыз</a:t>
            </a:r>
          </a:p>
          <a:p>
            <a:r>
              <a:rPr lang="tt-RU" sz="4000" smtClean="0">
                <a:latin typeface="Times New Roman" pitchFamily="18" charset="0"/>
                <a:cs typeface="Times New Roman" pitchFamily="18" charset="0"/>
              </a:rPr>
              <a:t> шапшак</a:t>
            </a:r>
            <a:endParaRPr lang="tt-RU" sz="4000" dirty="0" smtClean="0">
              <a:latin typeface="Times New Roman" pitchFamily="18" charset="0"/>
              <a:cs typeface="Times New Roman" pitchFamily="18" charset="0"/>
            </a:endParaRPr>
          </a:p>
          <a:p>
            <a:r>
              <a:rPr lang="tt-RU" sz="4000" dirty="0" smtClean="0">
                <a:latin typeface="Times New Roman" pitchFamily="18" charset="0"/>
                <a:cs typeface="Times New Roman" pitchFamily="18" charset="0"/>
              </a:rPr>
              <a:t>игътибарсыз</a:t>
            </a:r>
            <a:endParaRPr lang="ru-RU" sz="4000" dirty="0">
              <a:latin typeface="Times New Roman" pitchFamily="18" charset="0"/>
              <a:cs typeface="Times New Roman" pitchFamily="18" charset="0"/>
            </a:endParaRPr>
          </a:p>
        </p:txBody>
      </p:sp>
    </p:spTree>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2000"/>
                                        <p:tgtEl>
                                          <p:spTgt spid="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fade">
                                      <p:cBhvr>
                                        <p:cTn id="37" dur="2000"/>
                                        <p:tgtEl>
                                          <p:spTgt spid="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Effect transition="in" filter="fade">
                                      <p:cBhvr>
                                        <p:cTn id="42" dur="2000"/>
                                        <p:tgtEl>
                                          <p:spTgt spid="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3" end="3"/>
                                            </p:txEl>
                                          </p:spTgt>
                                        </p:tgtEl>
                                        <p:attrNameLst>
                                          <p:attrName>style.visibility</p:attrName>
                                        </p:attrNameLst>
                                      </p:cBhvr>
                                      <p:to>
                                        <p:strVal val="visible"/>
                                      </p:to>
                                    </p:set>
                                    <p:animEffect transition="in" filter="fade">
                                      <p:cBhvr>
                                        <p:cTn id="47" dur="2000"/>
                                        <p:tgtEl>
                                          <p:spTgt spid="5">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4" end="4"/>
                                            </p:txEl>
                                          </p:spTgt>
                                        </p:tgtEl>
                                        <p:attrNameLst>
                                          <p:attrName>style.visibility</p:attrName>
                                        </p:attrNameLst>
                                      </p:cBhvr>
                                      <p:to>
                                        <p:strVal val="visible"/>
                                      </p:to>
                                    </p:set>
                                    <p:animEffect transition="in" filter="fade">
                                      <p:cBhvr>
                                        <p:cTn id="52"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685800" y="357167"/>
            <a:ext cx="7772400" cy="571503"/>
          </a:xfrm>
        </p:spPr>
        <p:txBody>
          <a:bodyPr>
            <a:normAutofit/>
          </a:bodyPr>
          <a:lstStyle/>
          <a:p>
            <a:r>
              <a:rPr lang="tt-RU" dirty="0" smtClean="0">
                <a:latin typeface="Times New Roman" pitchFamily="18" charset="0"/>
                <a:cs typeface="Times New Roman" pitchFamily="18" charset="0"/>
              </a:rPr>
              <a:t>Сораулар</a:t>
            </a:r>
            <a:endParaRPr lang="ru-RU" dirty="0">
              <a:latin typeface="Times New Roman" pitchFamily="18" charset="0"/>
              <a:cs typeface="Times New Roman" pitchFamily="18" charset="0"/>
            </a:endParaRPr>
          </a:p>
        </p:txBody>
      </p:sp>
      <p:sp>
        <p:nvSpPr>
          <p:cNvPr id="6" name="Подзаголовок 5"/>
          <p:cNvSpPr>
            <a:spLocks noGrp="1"/>
          </p:cNvSpPr>
          <p:nvPr>
            <p:ph type="subTitle" idx="1"/>
          </p:nvPr>
        </p:nvSpPr>
        <p:spPr>
          <a:xfrm>
            <a:off x="642910" y="1142984"/>
            <a:ext cx="7929618" cy="5214974"/>
          </a:xfrm>
        </p:spPr>
        <p:txBody>
          <a:bodyPr>
            <a:normAutofit lnSpcReduction="10000"/>
          </a:bodyPr>
          <a:lstStyle/>
          <a:p>
            <a:pPr algn="l"/>
            <a:r>
              <a:rPr lang="tt-RU" sz="4400" dirty="0" smtClean="0">
                <a:solidFill>
                  <a:schemeClr val="tx1"/>
                </a:solidFill>
                <a:latin typeface="Times New Roman" pitchFamily="18" charset="0"/>
                <a:cs typeface="Times New Roman" pitchFamily="18" charset="0"/>
              </a:rPr>
              <a:t>1)Хикәядә сүз кем турында бара?</a:t>
            </a:r>
            <a:endParaRPr lang="ru-RU" sz="4400" dirty="0" smtClean="0">
              <a:solidFill>
                <a:schemeClr val="tx1"/>
              </a:solidFill>
              <a:latin typeface="Times New Roman" pitchFamily="18" charset="0"/>
              <a:cs typeface="Times New Roman" pitchFamily="18" charset="0"/>
            </a:endParaRPr>
          </a:p>
          <a:p>
            <a:pPr algn="l"/>
            <a:r>
              <a:rPr lang="tt-RU" sz="4400" dirty="0" smtClean="0">
                <a:solidFill>
                  <a:schemeClr val="tx1"/>
                </a:solidFill>
                <a:latin typeface="Times New Roman" pitchFamily="18" charset="0"/>
                <a:cs typeface="Times New Roman" pitchFamily="18" charset="0"/>
              </a:rPr>
              <a:t>2)Сезгә  Саша ошадымы?</a:t>
            </a:r>
            <a:endParaRPr lang="ru-RU" sz="4400" dirty="0" smtClean="0">
              <a:solidFill>
                <a:schemeClr val="tx1"/>
              </a:solidFill>
              <a:latin typeface="Times New Roman" pitchFamily="18" charset="0"/>
              <a:cs typeface="Times New Roman" pitchFamily="18" charset="0"/>
            </a:endParaRPr>
          </a:p>
          <a:p>
            <a:pPr algn="l"/>
            <a:r>
              <a:rPr lang="tt-RU" sz="4400" dirty="0" smtClean="0">
                <a:solidFill>
                  <a:schemeClr val="tx1"/>
                </a:solidFill>
                <a:latin typeface="Times New Roman" pitchFamily="18" charset="0"/>
                <a:cs typeface="Times New Roman" pitchFamily="18" charset="0"/>
              </a:rPr>
              <a:t>3) Ни өчен?</a:t>
            </a:r>
          </a:p>
          <a:p>
            <a:pPr algn="l"/>
            <a:r>
              <a:rPr lang="ru-RU" sz="4400" dirty="0" smtClean="0">
                <a:solidFill>
                  <a:schemeClr val="tx1"/>
                </a:solidFill>
                <a:latin typeface="Times New Roman" pitchFamily="18" charset="0"/>
                <a:cs typeface="Times New Roman" pitchFamily="18" charset="0"/>
              </a:rPr>
              <a:t> </a:t>
            </a:r>
            <a:r>
              <a:rPr lang="tt-RU" sz="4400" dirty="0" smtClean="0">
                <a:solidFill>
                  <a:schemeClr val="tx1"/>
                </a:solidFill>
                <a:latin typeface="Times New Roman" pitchFamily="18" charset="0"/>
                <a:cs typeface="Times New Roman" pitchFamily="18" charset="0"/>
              </a:rPr>
              <a:t>4)Без бүгенге дәрестә өйрәнгән сыйфатларның кайсылары Сашага туры килә?</a:t>
            </a:r>
            <a:endParaRPr lang="ru-RU" sz="4400" dirty="0" smtClean="0">
              <a:solidFill>
                <a:schemeClr val="tx1"/>
              </a:solidFill>
              <a:latin typeface="Times New Roman" pitchFamily="18" charset="0"/>
              <a:cs typeface="Times New Roman" pitchFamily="18" charset="0"/>
            </a:endParaRPr>
          </a:p>
          <a:p>
            <a:endParaRPr lang="ru-RU" sz="4400" dirty="0"/>
          </a:p>
        </p:txBody>
      </p:sp>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tt-RU" sz="4800" dirty="0" smtClean="0">
                <a:solidFill>
                  <a:srgbClr val="FF0000"/>
                </a:solidFill>
                <a:latin typeface="Times New Roman" pitchFamily="18" charset="0"/>
                <a:cs typeface="Times New Roman" pitchFamily="18" charset="0"/>
              </a:rPr>
              <a:t>Сашага киңәшләр:</a:t>
            </a:r>
            <a:endParaRPr lang="ru-RU" sz="4800" dirty="0">
              <a:solidFill>
                <a:srgbClr val="FF0000"/>
              </a:solidFill>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a:bodyPr>
          <a:lstStyle/>
          <a:p>
            <a:pPr>
              <a:buNone/>
            </a:pPr>
            <a:r>
              <a:rPr lang="tt-RU" sz="3200" b="1" dirty="0" smtClean="0">
                <a:latin typeface="Times New Roman" pitchFamily="18" charset="0"/>
                <a:cs typeface="Times New Roman" pitchFamily="18" charset="0"/>
              </a:rPr>
              <a:t>1.Өлкәннәр белән бер табынга утырма.</a:t>
            </a:r>
            <a:endParaRPr lang="ru-RU" sz="3200" b="1" dirty="0" smtClean="0">
              <a:latin typeface="Times New Roman" pitchFamily="18" charset="0"/>
              <a:cs typeface="Times New Roman" pitchFamily="18" charset="0"/>
            </a:endParaRPr>
          </a:p>
          <a:p>
            <a:pPr>
              <a:buNone/>
            </a:pPr>
            <a:r>
              <a:rPr lang="tt-RU" sz="3200" b="1" i="1" dirty="0" smtClean="0">
                <a:latin typeface="Times New Roman" pitchFamily="18" charset="0"/>
                <a:cs typeface="Times New Roman" pitchFamily="18" charset="0"/>
              </a:rPr>
              <a:t>2.</a:t>
            </a:r>
            <a:r>
              <a:rPr lang="tt-RU" sz="3200" b="1" dirty="0" smtClean="0">
                <a:latin typeface="Times New Roman" pitchFamily="18" charset="0"/>
                <a:cs typeface="Times New Roman" pitchFamily="18" charset="0"/>
              </a:rPr>
              <a:t>Тиз – тиз ашама.</a:t>
            </a:r>
            <a:endParaRPr lang="ru-RU" sz="3200" b="1" dirty="0" smtClean="0">
              <a:latin typeface="Times New Roman" pitchFamily="18" charset="0"/>
              <a:cs typeface="Times New Roman" pitchFamily="18" charset="0"/>
            </a:endParaRPr>
          </a:p>
          <a:p>
            <a:pPr>
              <a:buNone/>
            </a:pPr>
            <a:r>
              <a:rPr lang="tt-RU" sz="3200" b="1" dirty="0" smtClean="0">
                <a:latin typeface="Times New Roman" pitchFamily="18" charset="0"/>
                <a:cs typeface="Times New Roman" pitchFamily="18" charset="0"/>
              </a:rPr>
              <a:t>3.Ашаганда башкаларны көт. </a:t>
            </a:r>
            <a:endParaRPr lang="ru-RU" sz="3200" b="1" dirty="0" smtClean="0">
              <a:latin typeface="Times New Roman" pitchFamily="18" charset="0"/>
              <a:cs typeface="Times New Roman" pitchFamily="18" charset="0"/>
            </a:endParaRPr>
          </a:p>
          <a:p>
            <a:pPr>
              <a:buNone/>
            </a:pPr>
            <a:r>
              <a:rPr lang="tt-RU" sz="3200" b="1" dirty="0" smtClean="0">
                <a:latin typeface="Times New Roman" pitchFamily="18" charset="0"/>
                <a:cs typeface="Times New Roman" pitchFamily="18" charset="0"/>
              </a:rPr>
              <a:t>4.Авызыңны чапылдатып ашама.</a:t>
            </a:r>
            <a:endParaRPr lang="ru-RU" sz="3200" b="1" dirty="0" smtClean="0">
              <a:latin typeface="Times New Roman" pitchFamily="18" charset="0"/>
              <a:cs typeface="Times New Roman" pitchFamily="18" charset="0"/>
            </a:endParaRPr>
          </a:p>
          <a:p>
            <a:pPr>
              <a:buNone/>
            </a:pPr>
            <a:r>
              <a:rPr lang="tt-RU" sz="3200" b="1" dirty="0" smtClean="0">
                <a:latin typeface="Times New Roman" pitchFamily="18" charset="0"/>
                <a:cs typeface="Times New Roman" pitchFamily="18" charset="0"/>
              </a:rPr>
              <a:t>5.Сөйләшә – сөйләшә ашама.</a:t>
            </a:r>
            <a:endParaRPr lang="ru-RU" sz="3200" b="1" dirty="0" smtClean="0">
              <a:latin typeface="Times New Roman" pitchFamily="18" charset="0"/>
              <a:cs typeface="Times New Roman" pitchFamily="18" charset="0"/>
            </a:endParaRPr>
          </a:p>
          <a:p>
            <a:pPr>
              <a:buNone/>
            </a:pPr>
            <a:r>
              <a:rPr lang="tt-RU" sz="3200" b="1" dirty="0" smtClean="0">
                <a:latin typeface="Times New Roman" pitchFamily="18" charset="0"/>
                <a:cs typeface="Times New Roman" pitchFamily="18" charset="0"/>
              </a:rPr>
              <a:t>6.Ашка кул белән тыгылма.</a:t>
            </a:r>
            <a:endParaRPr lang="ru-RU" sz="3200" b="1" dirty="0" smtClean="0">
              <a:latin typeface="Times New Roman" pitchFamily="18" charset="0"/>
              <a:cs typeface="Times New Roman" pitchFamily="18" charset="0"/>
            </a:endParaRPr>
          </a:p>
          <a:p>
            <a:pPr>
              <a:buNone/>
            </a:pPr>
            <a:r>
              <a:rPr lang="tt-RU" sz="3200" b="1" dirty="0" smtClean="0">
                <a:latin typeface="Times New Roman" pitchFamily="18" charset="0"/>
                <a:cs typeface="Times New Roman" pitchFamily="18" charset="0"/>
              </a:rPr>
              <a:t>7.Савыттан кулың белән алма.</a:t>
            </a:r>
            <a:endParaRPr lang="ru-RU" sz="3200" b="1" dirty="0" smtClean="0">
              <a:latin typeface="Times New Roman" pitchFamily="18" charset="0"/>
              <a:cs typeface="Times New Roman" pitchFamily="18" charset="0"/>
            </a:endParaRPr>
          </a:p>
          <a:p>
            <a:pPr>
              <a:buNone/>
            </a:pPr>
            <a:r>
              <a:rPr lang="tt-RU" sz="3200" b="1" dirty="0" smtClean="0">
                <a:latin typeface="Times New Roman" pitchFamily="18" charset="0"/>
                <a:cs typeface="Times New Roman" pitchFamily="18" charset="0"/>
              </a:rPr>
              <a:t>8.Өстәл өсте чиста булсын.</a:t>
            </a:r>
            <a:endParaRPr lang="ru-RU" b="1" dirty="0" smtClean="0">
              <a:latin typeface="Times New Roman" pitchFamily="18" charset="0"/>
              <a:cs typeface="Times New Roman" pitchFamily="18" charset="0"/>
            </a:endParaRPr>
          </a:p>
          <a:p>
            <a:endParaRPr lang="ru-RU" dirty="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571472" y="357166"/>
            <a:ext cx="7672398" cy="965668"/>
          </a:xfrm>
        </p:spPr>
        <p:txBody>
          <a:bodyPr>
            <a:noAutofit/>
          </a:bodyPr>
          <a:lstStyle/>
          <a:p>
            <a:r>
              <a:rPr lang="ru-RU" sz="6000" dirty="0" smtClean="0">
                <a:solidFill>
                  <a:srgbClr val="00B0F0"/>
                </a:solidFill>
                <a:latin typeface="Times New Roman" pitchFamily="18" charset="0"/>
                <a:cs typeface="Times New Roman" pitchFamily="18" charset="0"/>
              </a:rPr>
              <a:t>БЕЗ</a:t>
            </a:r>
            <a:endParaRPr lang="ru-RU" sz="6000" dirty="0">
              <a:solidFill>
                <a:srgbClr val="00B0F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500034" y="1357298"/>
            <a:ext cx="8286808" cy="5017624"/>
          </a:xfrm>
        </p:spPr>
        <p:txBody>
          <a:bodyPr>
            <a:normAutofit lnSpcReduction="10000"/>
          </a:bodyPr>
          <a:lstStyle/>
          <a:p>
            <a:pPr>
              <a:buFont typeface="Wingdings" pitchFamily="2" charset="2"/>
              <a:buChar char="ü"/>
            </a:pPr>
            <a:r>
              <a:rPr lang="tt-RU" sz="2800" dirty="0" smtClean="0">
                <a:solidFill>
                  <a:schemeClr val="tx1"/>
                </a:solidFill>
                <a:latin typeface="Times New Roman" pitchFamily="18" charset="0"/>
                <a:cs typeface="Times New Roman" pitchFamily="18" charset="0"/>
              </a:rPr>
              <a:t>  өлкәннәр белән бер табынга утырмыйбыз.</a:t>
            </a:r>
            <a:endParaRPr lang="ru-RU" sz="2800" dirty="0" smtClean="0">
              <a:solidFill>
                <a:schemeClr val="tx1"/>
              </a:solidFill>
              <a:latin typeface="Times New Roman" pitchFamily="18" charset="0"/>
              <a:cs typeface="Times New Roman" pitchFamily="18" charset="0"/>
            </a:endParaRPr>
          </a:p>
          <a:p>
            <a:pPr>
              <a:buFont typeface="Wingdings" pitchFamily="2" charset="2"/>
              <a:buChar char="ü"/>
            </a:pPr>
            <a:r>
              <a:rPr lang="tt-RU" sz="2800" dirty="0" smtClean="0">
                <a:solidFill>
                  <a:schemeClr val="tx1"/>
                </a:solidFill>
                <a:latin typeface="Times New Roman" pitchFamily="18" charset="0"/>
                <a:cs typeface="Times New Roman" pitchFamily="18" charset="0"/>
              </a:rPr>
              <a:t>  әкрен  ашыйбыз.</a:t>
            </a:r>
            <a:endParaRPr lang="ru-RU" sz="2800" dirty="0" smtClean="0">
              <a:solidFill>
                <a:schemeClr val="tx1"/>
              </a:solidFill>
              <a:latin typeface="Times New Roman" pitchFamily="18" charset="0"/>
              <a:cs typeface="Times New Roman" pitchFamily="18" charset="0"/>
            </a:endParaRPr>
          </a:p>
          <a:p>
            <a:pPr>
              <a:buFont typeface="Wingdings" pitchFamily="2" charset="2"/>
              <a:buChar char="ü"/>
            </a:pPr>
            <a:r>
              <a:rPr lang="tt-RU" sz="2800" dirty="0" smtClean="0">
                <a:solidFill>
                  <a:schemeClr val="tx1"/>
                </a:solidFill>
                <a:latin typeface="Times New Roman" pitchFamily="18" charset="0"/>
                <a:cs typeface="Times New Roman" pitchFamily="18" charset="0"/>
              </a:rPr>
              <a:t>  ашаганда башкаларны көтәбез.</a:t>
            </a:r>
          </a:p>
          <a:p>
            <a:pPr>
              <a:buFont typeface="Wingdings" pitchFamily="2" charset="2"/>
              <a:buChar char="ü"/>
            </a:pPr>
            <a:r>
              <a:rPr lang="tt-RU" sz="2800" dirty="0" smtClean="0">
                <a:solidFill>
                  <a:schemeClr val="tx1"/>
                </a:solidFill>
                <a:latin typeface="Times New Roman" pitchFamily="18" charset="0"/>
                <a:cs typeface="Times New Roman" pitchFamily="18" charset="0"/>
              </a:rPr>
              <a:t>  авызны чапылдатып ашамыйбыз.</a:t>
            </a:r>
            <a:endParaRPr lang="ru-RU" sz="2800" dirty="0" smtClean="0">
              <a:solidFill>
                <a:schemeClr val="tx1"/>
              </a:solidFill>
              <a:latin typeface="Times New Roman" pitchFamily="18" charset="0"/>
              <a:cs typeface="Times New Roman" pitchFamily="18" charset="0"/>
            </a:endParaRPr>
          </a:p>
          <a:p>
            <a:pPr>
              <a:buFont typeface="Wingdings" pitchFamily="2" charset="2"/>
              <a:buChar char="ü"/>
            </a:pPr>
            <a:r>
              <a:rPr lang="tt-RU" sz="2800" dirty="0" smtClean="0">
                <a:solidFill>
                  <a:schemeClr val="tx1"/>
                </a:solidFill>
                <a:latin typeface="Times New Roman" pitchFamily="18" charset="0"/>
                <a:cs typeface="Times New Roman" pitchFamily="18" charset="0"/>
              </a:rPr>
              <a:t>  сөйләшә – сөйләшә ашамыйбыз.</a:t>
            </a:r>
            <a:endParaRPr lang="ru-RU" sz="2800" dirty="0" smtClean="0">
              <a:solidFill>
                <a:schemeClr val="tx1"/>
              </a:solidFill>
              <a:latin typeface="Times New Roman" pitchFamily="18" charset="0"/>
              <a:cs typeface="Times New Roman" pitchFamily="18" charset="0"/>
            </a:endParaRPr>
          </a:p>
          <a:p>
            <a:pPr>
              <a:buFont typeface="Wingdings" pitchFamily="2" charset="2"/>
              <a:buChar char="ü"/>
            </a:pPr>
            <a:r>
              <a:rPr lang="tt-RU" sz="2800" dirty="0" smtClean="0">
                <a:solidFill>
                  <a:schemeClr val="tx1"/>
                </a:solidFill>
                <a:latin typeface="Times New Roman" pitchFamily="18" charset="0"/>
                <a:cs typeface="Times New Roman" pitchFamily="18" charset="0"/>
              </a:rPr>
              <a:t>  ашка кул белән кермибез.</a:t>
            </a:r>
            <a:endParaRPr lang="ru-RU" sz="2800" dirty="0" smtClean="0">
              <a:solidFill>
                <a:schemeClr val="tx1"/>
              </a:solidFill>
              <a:latin typeface="Times New Roman" pitchFamily="18" charset="0"/>
              <a:cs typeface="Times New Roman" pitchFamily="18" charset="0"/>
            </a:endParaRPr>
          </a:p>
          <a:p>
            <a:pPr>
              <a:buFont typeface="Wingdings" pitchFamily="2" charset="2"/>
              <a:buChar char="ü"/>
            </a:pPr>
            <a:r>
              <a:rPr lang="tt-RU" sz="2800" dirty="0" smtClean="0">
                <a:solidFill>
                  <a:schemeClr val="tx1"/>
                </a:solidFill>
                <a:latin typeface="Times New Roman" pitchFamily="18" charset="0"/>
                <a:cs typeface="Times New Roman" pitchFamily="18" charset="0"/>
              </a:rPr>
              <a:t>  савыттан кул белән алмыйбыз.</a:t>
            </a:r>
            <a:endParaRPr lang="ru-RU" sz="2800" dirty="0" smtClean="0">
              <a:solidFill>
                <a:schemeClr val="tx1"/>
              </a:solidFill>
              <a:latin typeface="Times New Roman" pitchFamily="18" charset="0"/>
              <a:cs typeface="Times New Roman" pitchFamily="18" charset="0"/>
            </a:endParaRPr>
          </a:p>
          <a:p>
            <a:pPr>
              <a:buFont typeface="Wingdings" pitchFamily="2" charset="2"/>
              <a:buChar char="ü"/>
            </a:pPr>
            <a:r>
              <a:rPr lang="tt-RU" sz="2800" dirty="0" smtClean="0">
                <a:solidFill>
                  <a:schemeClr val="tx1"/>
                </a:solidFill>
                <a:latin typeface="Times New Roman" pitchFamily="18" charset="0"/>
                <a:cs typeface="Times New Roman" pitchFamily="18" charset="0"/>
              </a:rPr>
              <a:t>  ашар алдыннан кулларны юабыз.</a:t>
            </a:r>
          </a:p>
          <a:p>
            <a:pPr>
              <a:buFont typeface="Wingdings" pitchFamily="2" charset="2"/>
              <a:buChar char="ü"/>
            </a:pPr>
            <a:r>
              <a:rPr lang="tt-RU" sz="2800" dirty="0" smtClean="0">
                <a:solidFill>
                  <a:schemeClr val="tx1"/>
                </a:solidFill>
                <a:latin typeface="Times New Roman" pitchFamily="18" charset="0"/>
                <a:cs typeface="Times New Roman" pitchFamily="18" charset="0"/>
              </a:rPr>
              <a:t>  ашагач, рәхмәт әйтәбез.</a:t>
            </a:r>
          </a:p>
          <a:p>
            <a:pPr>
              <a:buFont typeface="Wingdings" pitchFamily="2" charset="2"/>
              <a:buChar char="ü"/>
            </a:pPr>
            <a:r>
              <a:rPr lang="tt-RU" sz="2800" dirty="0" smtClean="0">
                <a:solidFill>
                  <a:schemeClr val="tx1"/>
                </a:solidFill>
                <a:latin typeface="Times New Roman" pitchFamily="18" charset="0"/>
                <a:cs typeface="Times New Roman" pitchFamily="18" charset="0"/>
              </a:rPr>
              <a:t>ашаганда, өстәл өсте чиста була.</a:t>
            </a:r>
          </a:p>
          <a:p>
            <a:pPr>
              <a:buFont typeface="Wingdings" pitchFamily="2" charset="2"/>
              <a:buChar char="ü"/>
            </a:pPr>
            <a:endParaRPr lang="ru-RU" sz="2800"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2000232" y="357166"/>
            <a:ext cx="6172200" cy="1037106"/>
          </a:xfrm>
        </p:spPr>
        <p:txBody>
          <a:bodyPr>
            <a:normAutofit fontScale="90000"/>
          </a:bodyPr>
          <a:lstStyle/>
          <a:p>
            <a:pPr algn="ctr"/>
            <a:r>
              <a:rPr lang="tt-RU" sz="6600" dirty="0" smtClean="0">
                <a:solidFill>
                  <a:srgbClr val="00B0F0"/>
                </a:solidFill>
                <a:latin typeface="Times New Roman" pitchFamily="18" charset="0"/>
                <a:cs typeface="Times New Roman" pitchFamily="18" charset="0"/>
              </a:rPr>
              <a:t>Өй эше:</a:t>
            </a:r>
            <a:endParaRPr lang="ru-RU" sz="6600" dirty="0">
              <a:solidFill>
                <a:srgbClr val="00B0F0"/>
              </a:solidFill>
            </a:endParaRPr>
          </a:p>
        </p:txBody>
      </p:sp>
      <p:sp>
        <p:nvSpPr>
          <p:cNvPr id="4" name="Подзаголовок 3"/>
          <p:cNvSpPr>
            <a:spLocks noGrp="1"/>
          </p:cNvSpPr>
          <p:nvPr>
            <p:ph type="subTitle" idx="1"/>
          </p:nvPr>
        </p:nvSpPr>
        <p:spPr>
          <a:xfrm>
            <a:off x="428596" y="1500174"/>
            <a:ext cx="8029588" cy="4714908"/>
          </a:xfrm>
        </p:spPr>
        <p:txBody>
          <a:bodyPr>
            <a:normAutofit fontScale="92500"/>
          </a:bodyPr>
          <a:lstStyle/>
          <a:p>
            <a:pPr>
              <a:buFont typeface="Wingdings" pitchFamily="2" charset="2"/>
              <a:buChar char="ü"/>
            </a:pPr>
            <a:r>
              <a:rPr lang="tt-RU" sz="3600" dirty="0" smtClean="0">
                <a:solidFill>
                  <a:schemeClr val="tx1"/>
                </a:solidFill>
                <a:latin typeface="Times New Roman" pitchFamily="18" charset="0"/>
                <a:cs typeface="Times New Roman" pitchFamily="18" charset="0"/>
              </a:rPr>
              <a:t>1нче төркем </a:t>
            </a:r>
            <a:r>
              <a:rPr lang="tt-RU" sz="3600" dirty="0" smtClean="0">
                <a:solidFill>
                  <a:schemeClr val="tx1"/>
                </a:solidFill>
                <a:latin typeface="Times New Roman" pitchFamily="18" charset="0"/>
                <a:cs typeface="Times New Roman" pitchFamily="18" charset="0"/>
              </a:rPr>
              <a:t>-98 нче бит, 6 нчы күнегүне укырга</a:t>
            </a:r>
            <a:endParaRPr lang="ru-RU" sz="3600" dirty="0" smtClean="0">
              <a:solidFill>
                <a:schemeClr val="tx1"/>
              </a:solidFill>
              <a:latin typeface="Times New Roman" pitchFamily="18" charset="0"/>
              <a:cs typeface="Times New Roman" pitchFamily="18" charset="0"/>
            </a:endParaRPr>
          </a:p>
          <a:p>
            <a:pPr>
              <a:buFont typeface="Wingdings" pitchFamily="2" charset="2"/>
              <a:buChar char="ü"/>
            </a:pPr>
            <a:r>
              <a:rPr lang="tt-RU" sz="3600" dirty="0" smtClean="0">
                <a:solidFill>
                  <a:schemeClr val="tx1"/>
                </a:solidFill>
                <a:latin typeface="Times New Roman" pitchFamily="18" charset="0"/>
                <a:cs typeface="Times New Roman" pitchFamily="18" charset="0"/>
              </a:rPr>
              <a:t>2нче төркем – </a:t>
            </a:r>
            <a:r>
              <a:rPr lang="tt-RU" sz="3600" dirty="0" smtClean="0">
                <a:solidFill>
                  <a:schemeClr val="tx1"/>
                </a:solidFill>
                <a:latin typeface="Times New Roman" pitchFamily="18" charset="0"/>
                <a:cs typeface="Times New Roman" pitchFamily="18" charset="0"/>
              </a:rPr>
              <a:t>сорауларга җавап бирегез</a:t>
            </a:r>
          </a:p>
          <a:p>
            <a:pPr>
              <a:buFont typeface="Wingdings" pitchFamily="2" charset="2"/>
              <a:buChar char="ü"/>
            </a:pPr>
            <a:r>
              <a:rPr lang="tt-RU" sz="3600" dirty="0" smtClean="0">
                <a:solidFill>
                  <a:schemeClr val="tx1"/>
                </a:solidFill>
                <a:latin typeface="Times New Roman" pitchFamily="18" charset="0"/>
                <a:cs typeface="Times New Roman" pitchFamily="18" charset="0"/>
              </a:rPr>
              <a:t>1) Саша салатны ничек ашады?</a:t>
            </a:r>
          </a:p>
          <a:p>
            <a:pPr>
              <a:buFont typeface="Wingdings" pitchFamily="2" charset="2"/>
              <a:buChar char="ü"/>
            </a:pPr>
            <a:r>
              <a:rPr lang="tt-RU" sz="3600" dirty="0" smtClean="0">
                <a:solidFill>
                  <a:schemeClr val="tx1"/>
                </a:solidFill>
                <a:latin typeface="Times New Roman" pitchFamily="18" charset="0"/>
                <a:cs typeface="Times New Roman" pitchFamily="18" charset="0"/>
              </a:rPr>
              <a:t>2) Ул итне ничек алды?</a:t>
            </a:r>
          </a:p>
          <a:p>
            <a:pPr>
              <a:buFont typeface="Wingdings" pitchFamily="2" charset="2"/>
              <a:buChar char="ü"/>
            </a:pPr>
            <a:r>
              <a:rPr lang="tt-RU" sz="3600" dirty="0" smtClean="0">
                <a:solidFill>
                  <a:schemeClr val="tx1"/>
                </a:solidFill>
                <a:latin typeface="Times New Roman" pitchFamily="18" charset="0"/>
                <a:cs typeface="Times New Roman" pitchFamily="18" charset="0"/>
              </a:rPr>
              <a:t>3) Саша нинди алманы сайлап алды?</a:t>
            </a:r>
          </a:p>
          <a:p>
            <a:pPr>
              <a:buFont typeface="Wingdings" pitchFamily="2" charset="2"/>
              <a:buChar char="ü"/>
            </a:pPr>
            <a:r>
              <a:rPr lang="tt-RU" sz="3600" smtClean="0">
                <a:solidFill>
                  <a:schemeClr val="tx1"/>
                </a:solidFill>
                <a:latin typeface="Times New Roman" pitchFamily="18" charset="0"/>
                <a:cs typeface="Times New Roman" pitchFamily="18" charset="0"/>
              </a:rPr>
              <a:t>4)Саша киткәч, өстәл өсте ничек калды?</a:t>
            </a:r>
            <a:endParaRPr lang="ru-RU" sz="36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110</TotalTime>
  <Words>539</Words>
  <Application>Microsoft Office PowerPoint</Application>
  <PresentationFormat>Экран (4:3)</PresentationFormat>
  <Paragraphs>105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Эркер</vt:lpstr>
      <vt:lpstr>«Табын  янында»   хикәясендә тәрбия  проблемасының куелышы.</vt:lpstr>
      <vt:lpstr>Табын янында Мин кичә бер гаиләгә кунакка бардым. Табын янына хуҗа малае Саша  да утырды. Өстәл  өстендә зур савыт белән салат тора. Саша салатны үз янына куйды һәм тиз – тиз ашый башлады. Хуҗабикә безгә аш бирде: башта миңа, аннан соң Сашага. Саша башкаларны көтмәде, ашны ашый да башлады. Ул авызын чапылдатып, сөйләшә – сөйләшә ашады. Кулы белән аштан итне алды һәм өстәлгә куйды. Десертка алма бирделәр. Хуҗа малае иң зур алманы сайлап алды да табын яныннан китте. Саша киткәннән соң, өстәл өсте бик пычрак булып калды: анда ит һәм ипи валчыклары аунап ята иде.  </vt:lpstr>
      <vt:lpstr>Тест:</vt:lpstr>
      <vt:lpstr>Үз- үзеңне тикшер:</vt:lpstr>
      <vt:lpstr>Әзер җаваплар:</vt:lpstr>
      <vt:lpstr>Эшләрне бәяләү:</vt:lpstr>
      <vt:lpstr>Фонетик күнегү</vt:lpstr>
      <vt:lpstr>Тәрҗемә:</vt:lpstr>
      <vt:lpstr>Кешеләргә хас сыйфатлар:</vt:lpstr>
      <vt:lpstr>Сораулар</vt:lpstr>
      <vt:lpstr>Сашага киңәшләр:</vt:lpstr>
      <vt:lpstr>БЕЗ</vt:lpstr>
      <vt:lpstr>Өй эше: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«Табын  янында»   хикәясендә тәрбия  проблемасының куелышы.</dc:title>
  <dc:creator>аШОТЦИО шАТАТИТОРЕ</dc:creator>
  <cp:lastModifiedBy>yinsaf89@gmail.com</cp:lastModifiedBy>
  <cp:revision>23</cp:revision>
  <dcterms:modified xsi:type="dcterms:W3CDTF">2020-04-05T18:18:33Z</dcterms:modified>
</cp:coreProperties>
</file>